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y="5143500" cx="9144000"/>
  <p:notesSz cx="5143500" cy="9144000"/>
  <p:embeddedFontLst>
    <p:embeddedFont>
      <p:font typeface="Hubot Sans Bold"/>
      <p:regular r:id="rId13"/>
    </p:embeddedFont>
    <p:embeddedFont>
      <p:font typeface="Roboto Condensed"/>
      <p:regular r:id="rId14"/>
    </p:embeddedFont>
    <p:embeddedFont>
      <p:font typeface="Roboto Condensed Bold"/>
      <p:regular r:id="rId15"/>
    </p:embeddedFont>
  </p:embeddedFontLst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font" Target="fonts/font3.fntdata"/><Relationship Id="rId16" Type="http://schemas.openxmlformats.org/officeDocument/2006/relationships/tableStyles" Target="tableStyle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2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2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1048733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3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5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6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7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7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4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59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0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6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6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9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0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4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6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8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79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85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76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65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58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52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54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60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71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Shape 0"/>
          <p:cNvSpPr/>
          <p:nvPr/>
        </p:nvSpPr>
        <p:spPr>
          <a:xfrm>
            <a:off x="0" y="0"/>
            <a:ext cx="9144000" cy="5143500"/>
          </a:xfrm>
          <a:prstGeom prst="rect"/>
          <a:solidFill>
            <a:srgbClr val="E8E8E3"/>
          </a:solidFill>
        </p:spPr>
      </p:sp>
      <p:pic>
        <p:nvPicPr>
          <p:cNvPr id="2097178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/>
        </p:spPr>
      </p:pic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slideLayout" Target="../slideLayouts/slideLayout10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/>
        </p:spPr>
      </p:pic>
      <p:sp>
        <p:nvSpPr>
          <p:cNvPr id="1048669" name="Text 0"/>
          <p:cNvSpPr/>
          <p:nvPr/>
        </p:nvSpPr>
        <p:spPr>
          <a:xfrm>
            <a:off x="3925119" y="1356420"/>
            <a:ext cx="4722763" cy="1328961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27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TENDÊNCIAS CONTEMPORÂNEAS E NARRATIVAS DIGITAIS</a:t>
            </a:r>
            <a:endParaRPr dirty="0" sz="2750" lang="en-US"/>
          </a:p>
        </p:txBody>
      </p:sp>
      <p:sp>
        <p:nvSpPr>
          <p:cNvPr id="1048670" name="Text 1"/>
          <p:cNvSpPr/>
          <p:nvPr/>
        </p:nvSpPr>
        <p:spPr>
          <a:xfrm>
            <a:off x="3925119" y="2897981"/>
            <a:ext cx="4722763" cy="4536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Como as novas tecnologias estão 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</a:t>
            </a: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ransforma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</a:t>
            </a: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a forma como contamos histórias, produzimos notícias e nos conectamos com o mundo.</a:t>
            </a:r>
            <a:endParaRPr dirty="0" sz="1100" lang="en-US"/>
          </a:p>
        </p:txBody>
      </p:sp>
      <p:sp>
        <p:nvSpPr>
          <p:cNvPr id="1048671" name="Shape 2"/>
          <p:cNvSpPr/>
          <p:nvPr/>
        </p:nvSpPr>
        <p:spPr>
          <a:xfrm>
            <a:off x="3925119" y="3515841"/>
            <a:ext cx="1263030" cy="266402"/>
          </a:xfrm>
          <a:prstGeom prst="roundRect">
            <a:avLst>
              <a:gd name="adj" fmla="val 6386"/>
            </a:avLst>
          </a:prstGeom>
          <a:solidFill>
            <a:srgbClr val="E7E7E4"/>
          </a:solidFill>
        </p:spPr>
      </p:sp>
      <p:sp>
        <p:nvSpPr>
          <p:cNvPr id="1048672" name="Text 3"/>
          <p:cNvSpPr/>
          <p:nvPr/>
        </p:nvSpPr>
        <p:spPr>
          <a:xfrm>
            <a:off x="4010174" y="3558332"/>
            <a:ext cx="1550119" cy="18142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3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COMUNICAÇÃO DIGITAL</a:t>
            </a:r>
            <a:endParaRPr dirty="0" sz="850" lang="en-US"/>
          </a:p>
        </p:txBody>
      </p:sp>
      <p:sp>
        <p:nvSpPr>
          <p:cNvPr id="1048673" name="Shape 4"/>
          <p:cNvSpPr/>
          <p:nvPr/>
        </p:nvSpPr>
        <p:spPr>
          <a:xfrm>
            <a:off x="5258991" y="3511079"/>
            <a:ext cx="794072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1E1E1A"/>
            </a:solidFill>
            <a:prstDash val="solid"/>
          </a:ln>
        </p:spPr>
      </p:sp>
      <p:sp>
        <p:nvSpPr>
          <p:cNvPr id="1048674" name="Text 5"/>
          <p:cNvSpPr/>
          <p:nvPr/>
        </p:nvSpPr>
        <p:spPr>
          <a:xfrm>
            <a:off x="5348808" y="3558332"/>
            <a:ext cx="1071637" cy="18142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3000"/>
              </a:lnSpc>
              <a:buNone/>
            </a:pPr>
            <a:r>
              <a:rPr dirty="0" sz="850" lang="en-US">
                <a:solidFill>
                  <a:srgbClr val="1E1E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JORNALISMO</a:t>
            </a:r>
            <a:endParaRPr dirty="0" sz="850" lang="en-US"/>
          </a:p>
        </p:txBody>
      </p:sp>
      <p:sp>
        <p:nvSpPr>
          <p:cNvPr id="1048675" name="Shape 6"/>
          <p:cNvSpPr/>
          <p:nvPr/>
        </p:nvSpPr>
        <p:spPr>
          <a:xfrm>
            <a:off x="6123905" y="3511079"/>
            <a:ext cx="931515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1E1E1A"/>
            </a:solidFill>
            <a:prstDash val="solid"/>
          </a:ln>
        </p:spPr>
      </p:sp>
      <p:sp>
        <p:nvSpPr>
          <p:cNvPr id="1048676" name="Text 7"/>
          <p:cNvSpPr/>
          <p:nvPr/>
        </p:nvSpPr>
        <p:spPr>
          <a:xfrm>
            <a:off x="6213723" y="3558332"/>
            <a:ext cx="1209080" cy="18142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3000"/>
              </a:lnSpc>
              <a:buNone/>
            </a:pPr>
            <a:r>
              <a:rPr dirty="0" sz="850" lang="en-US">
                <a:solidFill>
                  <a:srgbClr val="1E1E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MÍDIAS DIGITAIS</a:t>
            </a:r>
            <a:endParaRPr dirty="0" sz="850"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ext 0"/>
          <p:cNvSpPr/>
          <p:nvPr/>
        </p:nvSpPr>
        <p:spPr>
          <a:xfrm>
            <a:off x="521643" y="331515"/>
            <a:ext cx="5004271" cy="3668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30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CONCLUSÃO E REFERÊNCIAS</a:t>
            </a:r>
            <a:endParaRPr dirty="0" sz="2300" lang="en-US"/>
          </a:p>
        </p:txBody>
      </p:sp>
      <p:sp>
        <p:nvSpPr>
          <p:cNvPr id="1048723" name="Shape 3"/>
          <p:cNvSpPr/>
          <p:nvPr/>
        </p:nvSpPr>
        <p:spPr>
          <a:xfrm>
            <a:off x="521643" y="2149301"/>
            <a:ext cx="2649066" cy="8781"/>
          </a:xfrm>
          <a:prstGeom prst="rect"/>
          <a:solidFill>
            <a:srgbClr val="55575A">
              <a:alpha val="50000"/>
            </a:srgbClr>
          </a:solidFill>
        </p:spPr>
      </p:sp>
      <p:sp>
        <p:nvSpPr>
          <p:cNvPr id="1048724" name="Text 4"/>
          <p:cNvSpPr/>
          <p:nvPr/>
        </p:nvSpPr>
        <p:spPr>
          <a:xfrm>
            <a:off x="521643" y="2296716"/>
            <a:ext cx="3072333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REFERÊNCIAS BIBLIOGRÁFICAS</a:t>
            </a:r>
            <a:endParaRPr dirty="0" sz="1150" lang="en-US"/>
          </a:p>
        </p:txBody>
      </p:sp>
      <p:sp>
        <p:nvSpPr>
          <p:cNvPr id="1048725" name="Text 5"/>
          <p:cNvSpPr/>
          <p:nvPr/>
        </p:nvSpPr>
        <p:spPr>
          <a:xfrm>
            <a:off x="521643" y="2577331"/>
            <a:ext cx="2649066" cy="147540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-342900" marL="342900">
              <a:lnSpc>
                <a:spcPct val="122000"/>
              </a:lnSpc>
              <a:buSzPct val="100000"/>
              <a:buChar char="•"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JENKINS, H. </a:t>
            </a:r>
            <a:r>
              <a:rPr dirty="0" sz="900" i="1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Cultura da Convergência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São Paulo: Aleph, 2009.</a:t>
            </a:r>
            <a:endParaRPr dirty="0" sz="900" lang="en-US"/>
          </a:p>
          <a:p>
            <a:pPr algn="l" indent="-342900" marL="342900">
              <a:lnSpc>
                <a:spcPct val="122000"/>
              </a:lnSpc>
              <a:buSzPct val="100000"/>
              <a:buChar char="•"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CASTELLS, M. </a:t>
            </a:r>
            <a:r>
              <a:rPr dirty="0" sz="900" i="1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 Sociedade em Rede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São Paulo: Paz e Terra, 1999.</a:t>
            </a:r>
            <a:endParaRPr dirty="0" sz="900" lang="en-US"/>
          </a:p>
          <a:p>
            <a:pPr algn="l" indent="-342900" marL="342900">
              <a:lnSpc>
                <a:spcPct val="122000"/>
              </a:lnSpc>
              <a:buSzPct val="100000"/>
              <a:buChar char="•"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REUTERS INSTITUTE. </a:t>
            </a:r>
            <a:r>
              <a:rPr dirty="0" sz="900" i="1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News Report 2023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Oxford University.</a:t>
            </a:r>
            <a:endParaRPr dirty="0" sz="900" lang="en-US"/>
          </a:p>
          <a:p>
            <a:pPr algn="l" indent="-342900" marL="342900">
              <a:lnSpc>
                <a:spcPct val="122000"/>
              </a:lnSpc>
              <a:buSzPct val="100000"/>
              <a:buChar char="•"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LEÃO, L. </a:t>
            </a:r>
            <a:r>
              <a:rPr dirty="0" sz="900" i="1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 Hipertexto na Cibercultura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São Paulo: Paulus, 2004.</a:t>
            </a:r>
            <a:endParaRPr dirty="0" sz="900" lang="en-US"/>
          </a:p>
        </p:txBody>
      </p:sp>
      <p:pic>
        <p:nvPicPr>
          <p:cNvPr id="2097186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461817" y="1001985"/>
            <a:ext cx="5165154" cy="2926854"/>
          </a:xfrm>
          <a:prstGeom prst="rect"/>
        </p:spPr>
      </p:pic>
      <p:sp>
        <p:nvSpPr>
          <p:cNvPr id="1048726" name="Shape 6"/>
          <p:cNvSpPr/>
          <p:nvPr/>
        </p:nvSpPr>
        <p:spPr>
          <a:xfrm>
            <a:off x="521643" y="4196060"/>
            <a:ext cx="8100640" cy="615925"/>
          </a:xfrm>
          <a:prstGeom prst="roundRect">
            <a:avLst>
              <a:gd name="adj" fmla="val 2859"/>
            </a:avLst>
          </a:prstGeom>
          <a:solidFill>
            <a:srgbClr val="B6FCB8"/>
          </a:solidFill>
        </p:spPr>
      </p:sp>
      <p:pic>
        <p:nvPicPr>
          <p:cNvPr id="2097187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38994" y="4363864"/>
            <a:ext cx="146745" cy="117351"/>
          </a:xfrm>
          <a:prstGeom prst="rect"/>
        </p:spPr>
      </p:pic>
      <p:sp>
        <p:nvSpPr>
          <p:cNvPr id="1048727" name="Text 7"/>
          <p:cNvSpPr/>
          <p:nvPr/>
        </p:nvSpPr>
        <p:spPr>
          <a:xfrm>
            <a:off x="903089" y="4322564"/>
            <a:ext cx="7601843" cy="34334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💡</a:t>
            </a:r>
            <a:r>
              <a:rPr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b="1"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Conclusão:</a:t>
            </a:r>
            <a:r>
              <a:rPr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As tecnologias ampliam possibilidades narrativas, mas exigem </a:t>
            </a:r>
            <a:r>
              <a:rPr b="1"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ética, curadoria e pensamento crítico</a:t>
            </a:r>
            <a:r>
              <a:rPr dirty="0" sz="9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— habilidades essenciais para o comunicador do século XXI.</a:t>
            </a:r>
            <a:endParaRPr dirty="0" sz="90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/>
        </p:spPr>
      </p:pic>
      <p:sp>
        <p:nvSpPr>
          <p:cNvPr id="1048636" name="Text 0"/>
          <p:cNvSpPr/>
          <p:nvPr/>
        </p:nvSpPr>
        <p:spPr>
          <a:xfrm>
            <a:off x="418654" y="365671"/>
            <a:ext cx="4877693" cy="74756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23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DA IMPRESSÃO AO DIGITAL: UMA REVOLUÇÃO EM CURSO</a:t>
            </a:r>
            <a:endParaRPr dirty="0" sz="2350" lang="en-US"/>
          </a:p>
        </p:txBody>
      </p:sp>
      <p:sp>
        <p:nvSpPr>
          <p:cNvPr id="1048637" name="Text 1"/>
          <p:cNvSpPr/>
          <p:nvPr/>
        </p:nvSpPr>
        <p:spPr>
          <a:xfrm>
            <a:off x="418654" y="1264593"/>
            <a:ext cx="4877693" cy="529084"/>
          </a:xfrm>
          <a:prstGeom prst="rect"/>
          <a:noFill/>
        </p:spPr>
        <p:txBody>
          <a:bodyPr anchor="t" bIns="0" lIns="0" rIns="0" rtlCol="0" tIns="0" wrap="square">
            <a:normAutofit fontScale="88889"/>
          </a:bodyPr>
          <a:p>
            <a:pPr algn="l" indent="0" marL="0">
              <a:lnSpc>
                <a:spcPct val="123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 comunicação evoluiu radicalmente nas últimas décadas. Do rádio à televisão, da internet aos smartphones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ada era redefiniu como consumimos e produzimos informação. Hoje, as </a:t>
            </a:r>
            <a:r>
              <a:rPr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narrativas digitais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são o centro dessa transformação, exigindo novas habilidades e novos olhares.</a:t>
            </a:r>
            <a:endParaRPr dirty="0" sz="900" lang="en-US"/>
          </a:p>
        </p:txBody>
      </p:sp>
      <p:pic>
        <p:nvPicPr>
          <p:cNvPr id="2097167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18654" y="1907158"/>
            <a:ext cx="598066" cy="717649"/>
          </a:xfrm>
          <a:prstGeom prst="rect"/>
        </p:spPr>
      </p:pic>
      <p:sp>
        <p:nvSpPr>
          <p:cNvPr id="1048638" name="Text 2"/>
          <p:cNvSpPr/>
          <p:nvPr/>
        </p:nvSpPr>
        <p:spPr>
          <a:xfrm>
            <a:off x="1117625" y="2026741"/>
            <a:ext cx="1774552" cy="18685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MÍDIA TRADICIONAL</a:t>
            </a:r>
            <a:endParaRPr dirty="0" sz="1150" lang="en-US"/>
          </a:p>
        </p:txBody>
      </p:sp>
      <p:sp>
        <p:nvSpPr>
          <p:cNvPr id="1048639" name="Text 3"/>
          <p:cNvSpPr/>
          <p:nvPr/>
        </p:nvSpPr>
        <p:spPr>
          <a:xfrm>
            <a:off x="1117625" y="2274094"/>
            <a:ext cx="4178722" cy="1763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3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Jornal, rádio e TV</a:t>
            </a:r>
            <a:endParaRPr dirty="0" sz="900" lang="en-US"/>
          </a:p>
        </p:txBody>
      </p:sp>
      <p:pic>
        <p:nvPicPr>
          <p:cNvPr id="2097168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18654" y="2624807"/>
            <a:ext cx="598066" cy="717649"/>
          </a:xfrm>
          <a:prstGeom prst="rect"/>
        </p:spPr>
      </p:pic>
      <p:sp>
        <p:nvSpPr>
          <p:cNvPr id="1048640" name="Text 4"/>
          <p:cNvSpPr/>
          <p:nvPr/>
        </p:nvSpPr>
        <p:spPr>
          <a:xfrm>
            <a:off x="1117625" y="2744391"/>
            <a:ext cx="1495202" cy="18685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INTERNET</a:t>
            </a:r>
            <a:endParaRPr dirty="0" sz="1150" lang="en-US"/>
          </a:p>
        </p:txBody>
      </p:sp>
      <p:sp>
        <p:nvSpPr>
          <p:cNvPr id="1048641" name="Text 5"/>
          <p:cNvSpPr/>
          <p:nvPr/>
        </p:nvSpPr>
        <p:spPr>
          <a:xfrm>
            <a:off x="1117625" y="2991743"/>
            <a:ext cx="4178722" cy="1763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3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Portais e blogs</a:t>
            </a:r>
            <a:endParaRPr dirty="0" sz="900" lang="en-US"/>
          </a:p>
        </p:txBody>
      </p:sp>
      <p:pic>
        <p:nvPicPr>
          <p:cNvPr id="2097169" name="Image 3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418654" y="3342456"/>
            <a:ext cx="598066" cy="717649"/>
          </a:xfrm>
          <a:prstGeom prst="rect"/>
        </p:spPr>
      </p:pic>
      <p:sp>
        <p:nvSpPr>
          <p:cNvPr id="1048642" name="Text 6"/>
          <p:cNvSpPr/>
          <p:nvPr/>
        </p:nvSpPr>
        <p:spPr>
          <a:xfrm>
            <a:off x="1117625" y="3462040"/>
            <a:ext cx="1495202" cy="18685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REDES SOCIAIS</a:t>
            </a:r>
            <a:endParaRPr dirty="0" sz="1150" lang="en-US"/>
          </a:p>
        </p:txBody>
      </p:sp>
      <p:sp>
        <p:nvSpPr>
          <p:cNvPr id="1048643" name="Text 7"/>
          <p:cNvSpPr/>
          <p:nvPr/>
        </p:nvSpPr>
        <p:spPr>
          <a:xfrm>
            <a:off x="1117625" y="3709392"/>
            <a:ext cx="4178722" cy="1763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3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Stories, Reels, Shorts</a:t>
            </a:r>
            <a:endParaRPr dirty="0" sz="900" lang="en-US"/>
          </a:p>
        </p:txBody>
      </p:sp>
      <p:pic>
        <p:nvPicPr>
          <p:cNvPr id="2097170" name="Image 4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418654" y="4060106"/>
            <a:ext cx="598066" cy="717649"/>
          </a:xfrm>
          <a:prstGeom prst="rect"/>
        </p:spPr>
      </p:pic>
      <p:sp>
        <p:nvSpPr>
          <p:cNvPr id="1048644" name="Text 8"/>
          <p:cNvSpPr/>
          <p:nvPr/>
        </p:nvSpPr>
        <p:spPr>
          <a:xfrm>
            <a:off x="1117625" y="4179689"/>
            <a:ext cx="1495202" cy="18685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IMERSIVO &amp; IA</a:t>
            </a:r>
            <a:endParaRPr dirty="0" sz="1150" lang="en-US"/>
          </a:p>
        </p:txBody>
      </p:sp>
      <p:sp>
        <p:nvSpPr>
          <p:cNvPr id="1048645" name="Text 9"/>
          <p:cNvSpPr/>
          <p:nvPr/>
        </p:nvSpPr>
        <p:spPr>
          <a:xfrm>
            <a:off x="1117625" y="4427041"/>
            <a:ext cx="4178722" cy="1763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3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RA, RV, IA generativa</a:t>
            </a:r>
            <a:endParaRPr dirty="0" sz="90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ext 0"/>
          <p:cNvSpPr/>
          <p:nvPr/>
        </p:nvSpPr>
        <p:spPr>
          <a:xfrm>
            <a:off x="521643" y="349672"/>
            <a:ext cx="6100167" cy="36686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30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O QUE SÃO NARRATIVAS DIGITAIS?</a:t>
            </a:r>
            <a:endParaRPr dirty="0" sz="2300" lang="en-US"/>
          </a:p>
        </p:txBody>
      </p:sp>
      <p:pic>
        <p:nvPicPr>
          <p:cNvPr id="2097159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21643" y="971624"/>
            <a:ext cx="5165154" cy="2926854"/>
          </a:xfrm>
          <a:prstGeom prst="rect"/>
        </p:spPr>
      </p:pic>
      <p:sp>
        <p:nvSpPr>
          <p:cNvPr id="1048606" name="Text 1"/>
          <p:cNvSpPr/>
          <p:nvPr/>
        </p:nvSpPr>
        <p:spPr>
          <a:xfrm>
            <a:off x="5977905" y="2091705"/>
            <a:ext cx="2649066" cy="686693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Narrativas digitais são </a:t>
            </a:r>
            <a:r>
              <a:rPr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histórias contadas por meio de recursos tecnológicos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altLang="pt-PT" b="0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ombinando texto, áudio, vídeo, interatividade e dados para criar experiências ricas e envolventes.</a:t>
            </a:r>
            <a:endParaRPr dirty="0" sz="900" lang="en-US"/>
          </a:p>
        </p:txBody>
      </p:sp>
      <p:sp>
        <p:nvSpPr>
          <p:cNvPr id="1048607" name="Shape 2"/>
          <p:cNvSpPr/>
          <p:nvPr/>
        </p:nvSpPr>
        <p:spPr>
          <a:xfrm>
            <a:off x="521643" y="4117107"/>
            <a:ext cx="2635374" cy="676647"/>
          </a:xfrm>
          <a:prstGeom prst="roundRect">
            <a:avLst>
              <a:gd name="adj" fmla="val 10135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08" name="Shape 3"/>
          <p:cNvSpPr/>
          <p:nvPr/>
        </p:nvSpPr>
        <p:spPr>
          <a:xfrm>
            <a:off x="507355" y="4117107"/>
            <a:ext cx="57150" cy="676647"/>
          </a:xfrm>
          <a:prstGeom prst="roundRect">
            <a:avLst>
              <a:gd name="adj" fmla="val 30814"/>
            </a:avLst>
          </a:prstGeom>
          <a:solidFill>
            <a:srgbClr val="C8CAC1"/>
          </a:solidFill>
        </p:spPr>
      </p:sp>
      <p:sp>
        <p:nvSpPr>
          <p:cNvPr id="1048609" name="Text 4"/>
          <p:cNvSpPr/>
          <p:nvPr/>
        </p:nvSpPr>
        <p:spPr>
          <a:xfrm>
            <a:off x="696144" y="4248745"/>
            <a:ext cx="1467445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MULTIMÍDIA</a:t>
            </a:r>
            <a:endParaRPr dirty="0" sz="1150" lang="en-US"/>
          </a:p>
        </p:txBody>
      </p:sp>
      <p:sp>
        <p:nvSpPr>
          <p:cNvPr id="1048610" name="Text 5"/>
          <p:cNvSpPr/>
          <p:nvPr/>
        </p:nvSpPr>
        <p:spPr>
          <a:xfrm>
            <a:off x="696144" y="4490442"/>
            <a:ext cx="2329235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Integração de formatos diversos</a:t>
            </a:r>
            <a:endParaRPr dirty="0" sz="900" lang="en-US"/>
          </a:p>
        </p:txBody>
      </p:sp>
      <p:sp>
        <p:nvSpPr>
          <p:cNvPr id="1048611" name="Shape 6"/>
          <p:cNvSpPr/>
          <p:nvPr/>
        </p:nvSpPr>
        <p:spPr>
          <a:xfrm>
            <a:off x="3254201" y="4117107"/>
            <a:ext cx="2635448" cy="676647"/>
          </a:xfrm>
          <a:prstGeom prst="roundRect">
            <a:avLst>
              <a:gd name="adj" fmla="val 10135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12" name="Shape 7"/>
          <p:cNvSpPr/>
          <p:nvPr/>
        </p:nvSpPr>
        <p:spPr>
          <a:xfrm>
            <a:off x="3239914" y="4117107"/>
            <a:ext cx="57150" cy="676647"/>
          </a:xfrm>
          <a:prstGeom prst="roundRect">
            <a:avLst>
              <a:gd name="adj" fmla="val 30814"/>
            </a:avLst>
          </a:prstGeom>
          <a:solidFill>
            <a:srgbClr val="C8CAC1"/>
          </a:solidFill>
        </p:spPr>
      </p:sp>
      <p:sp>
        <p:nvSpPr>
          <p:cNvPr id="1048613" name="Text 8"/>
          <p:cNvSpPr/>
          <p:nvPr/>
        </p:nvSpPr>
        <p:spPr>
          <a:xfrm>
            <a:off x="3428702" y="4248745"/>
            <a:ext cx="1467445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INTERATIVIDADE</a:t>
            </a:r>
            <a:endParaRPr dirty="0" sz="1150" lang="en-US"/>
          </a:p>
        </p:txBody>
      </p:sp>
      <p:sp>
        <p:nvSpPr>
          <p:cNvPr id="1048614" name="Text 9"/>
          <p:cNvSpPr/>
          <p:nvPr/>
        </p:nvSpPr>
        <p:spPr>
          <a:xfrm>
            <a:off x="3428702" y="4490442"/>
            <a:ext cx="2329309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Público como participante a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</a:t>
            </a:r>
            <a:r>
              <a:rPr altLang="pt-PT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</a:t>
            </a:r>
            <a:endParaRPr dirty="0" sz="900" lang="en-US"/>
          </a:p>
        </p:txBody>
      </p:sp>
      <p:sp>
        <p:nvSpPr>
          <p:cNvPr id="1048615" name="Shape 10"/>
          <p:cNvSpPr/>
          <p:nvPr/>
        </p:nvSpPr>
        <p:spPr>
          <a:xfrm>
            <a:off x="5986835" y="4117107"/>
            <a:ext cx="2635448" cy="676647"/>
          </a:xfrm>
          <a:prstGeom prst="roundRect">
            <a:avLst>
              <a:gd name="adj" fmla="val 10135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16" name="Shape 11"/>
          <p:cNvSpPr/>
          <p:nvPr/>
        </p:nvSpPr>
        <p:spPr>
          <a:xfrm>
            <a:off x="5972547" y="4117107"/>
            <a:ext cx="57150" cy="676647"/>
          </a:xfrm>
          <a:prstGeom prst="roundRect">
            <a:avLst>
              <a:gd name="adj" fmla="val 30814"/>
            </a:avLst>
          </a:prstGeom>
          <a:solidFill>
            <a:srgbClr val="C8CAC1"/>
          </a:solidFill>
        </p:spPr>
      </p:sp>
      <p:sp>
        <p:nvSpPr>
          <p:cNvPr id="1048617" name="Text 12"/>
          <p:cNvSpPr/>
          <p:nvPr/>
        </p:nvSpPr>
        <p:spPr>
          <a:xfrm>
            <a:off x="6161336" y="4248745"/>
            <a:ext cx="1467445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ACESSIBILIDADE</a:t>
            </a:r>
            <a:endParaRPr dirty="0" sz="1150" lang="en-US"/>
          </a:p>
        </p:txBody>
      </p:sp>
      <p:sp>
        <p:nvSpPr>
          <p:cNvPr id="1048618" name="Text 13"/>
          <p:cNvSpPr/>
          <p:nvPr/>
        </p:nvSpPr>
        <p:spPr>
          <a:xfrm>
            <a:off x="6161336" y="4490442"/>
            <a:ext cx="2329309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Alcance global e imediato</a:t>
            </a:r>
            <a:endParaRPr dirty="0" sz="90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/>
        </p:spPr>
      </p:pic>
      <p:sp>
        <p:nvSpPr>
          <p:cNvPr id="1048577" name="Shape 0"/>
          <p:cNvSpPr/>
          <p:nvPr/>
        </p:nvSpPr>
        <p:spPr>
          <a:xfrm>
            <a:off x="496119" y="659234"/>
            <a:ext cx="843781" cy="266402"/>
          </a:xfrm>
          <a:prstGeom prst="roundRect">
            <a:avLst>
              <a:gd name="adj" fmla="val 6386"/>
            </a:avLst>
          </a:prstGeom>
          <a:solidFill>
            <a:srgbClr val="E7E7E4"/>
          </a:solidFill>
        </p:spPr>
      </p:sp>
      <p:sp>
        <p:nvSpPr>
          <p:cNvPr id="1048578" name="Text 1"/>
          <p:cNvSpPr/>
          <p:nvPr/>
        </p:nvSpPr>
        <p:spPr>
          <a:xfrm>
            <a:off x="581174" y="701725"/>
            <a:ext cx="1130871" cy="18142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3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TENDÊNCIA 01</a:t>
            </a:r>
            <a:endParaRPr dirty="0" sz="850" lang="en-US"/>
          </a:p>
        </p:txBody>
      </p:sp>
      <p:sp>
        <p:nvSpPr>
          <p:cNvPr id="1048579" name="Text 2"/>
          <p:cNvSpPr/>
          <p:nvPr/>
        </p:nvSpPr>
        <p:spPr>
          <a:xfrm>
            <a:off x="496119" y="982340"/>
            <a:ext cx="5165229" cy="442987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7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JORNALISMO IMERSIVO</a:t>
            </a:r>
            <a:endParaRPr dirty="0" sz="2750" lang="en-US"/>
          </a:p>
        </p:txBody>
      </p:sp>
      <p:sp>
        <p:nvSpPr>
          <p:cNvPr id="1048580" name="Text 3"/>
          <p:cNvSpPr/>
          <p:nvPr/>
        </p:nvSpPr>
        <p:spPr>
          <a:xfrm>
            <a:off x="496119" y="1637928"/>
            <a:ext cx="4722763" cy="453628"/>
          </a:xfrm>
          <a:prstGeom prst="rect"/>
          <a:noFill/>
        </p:spPr>
        <p:txBody>
          <a:bodyPr anchor="t" bIns="0" lIns="0" rIns="0" rtlCol="0" tIns="0" wrap="square">
            <a:normAutofit fontScale="90909"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 jornalismo imersivo coloca o leitor </a:t>
            </a:r>
            <a:r>
              <a:rPr b="1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dentro da história</a:t>
            </a: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Com uso de 360°, realidade virtual e documentários interativos, o público vivencia os fa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altLang="pt-PT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</a:t>
            </a: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não apenas os lê.</a:t>
            </a:r>
            <a:endParaRPr dirty="0" sz="1100" lang="en-US"/>
          </a:p>
        </p:txBody>
      </p:sp>
      <p:sp>
        <p:nvSpPr>
          <p:cNvPr id="1048581" name="Shape 4"/>
          <p:cNvSpPr/>
          <p:nvPr/>
        </p:nvSpPr>
        <p:spPr>
          <a:xfrm>
            <a:off x="496119" y="2251025"/>
            <a:ext cx="2290465" cy="1269876"/>
          </a:xfrm>
          <a:prstGeom prst="roundRect">
            <a:avLst>
              <a:gd name="adj" fmla="val 1675"/>
            </a:avLst>
          </a:prstGeom>
          <a:solidFill>
            <a:srgbClr val="C8CAC1">
              <a:alpha val="50000"/>
            </a:srgbClr>
          </a:solidFill>
        </p:spPr>
      </p:sp>
      <p:sp>
        <p:nvSpPr>
          <p:cNvPr id="1048582" name="Text 5"/>
          <p:cNvSpPr/>
          <p:nvPr/>
        </p:nvSpPr>
        <p:spPr>
          <a:xfrm>
            <a:off x="637877" y="2392784"/>
            <a:ext cx="2006947" cy="447675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🎥</a:t>
            </a: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THE NEW YORK TIMES VR</a:t>
            </a:r>
            <a:endParaRPr dirty="0" sz="1350" lang="en-US"/>
          </a:p>
        </p:txBody>
      </p:sp>
      <p:sp>
        <p:nvSpPr>
          <p:cNvPr id="1048583" name="Text 6"/>
          <p:cNvSpPr/>
          <p:nvPr/>
        </p:nvSpPr>
        <p:spPr>
          <a:xfrm>
            <a:off x="637877" y="2925514"/>
            <a:ext cx="2006947" cy="4536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Reportagens em 360° sobre crises humanitárias</a:t>
            </a:r>
            <a:endParaRPr dirty="0" sz="1100" lang="en-US"/>
          </a:p>
        </p:txBody>
      </p:sp>
      <p:sp>
        <p:nvSpPr>
          <p:cNvPr id="1048584" name="Shape 7"/>
          <p:cNvSpPr/>
          <p:nvPr/>
        </p:nvSpPr>
        <p:spPr>
          <a:xfrm>
            <a:off x="2928342" y="2251025"/>
            <a:ext cx="2290539" cy="1269876"/>
          </a:xfrm>
          <a:prstGeom prst="roundRect">
            <a:avLst>
              <a:gd name="adj" fmla="val 1675"/>
            </a:avLst>
          </a:prstGeom>
          <a:solidFill>
            <a:srgbClr val="C8CAC1">
              <a:alpha val="50000"/>
            </a:srgbClr>
          </a:solidFill>
        </p:spPr>
      </p:sp>
      <p:sp>
        <p:nvSpPr>
          <p:cNvPr id="1048585" name="Text 8"/>
          <p:cNvSpPr/>
          <p:nvPr/>
        </p:nvSpPr>
        <p:spPr>
          <a:xfrm>
            <a:off x="3070101" y="2392784"/>
            <a:ext cx="1772022" cy="226219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🌍</a:t>
            </a: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BBC 360</a:t>
            </a:r>
            <a:endParaRPr dirty="0" sz="1350" lang="en-US"/>
          </a:p>
        </p:txBody>
      </p:sp>
      <p:sp>
        <p:nvSpPr>
          <p:cNvPr id="1048586" name="Text 9"/>
          <p:cNvSpPr/>
          <p:nvPr/>
        </p:nvSpPr>
        <p:spPr>
          <a:xfrm>
            <a:off x="3070101" y="2704058"/>
            <a:ext cx="2007022" cy="4536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Documentários imersivos sobre clima e natureza</a:t>
            </a:r>
            <a:endParaRPr dirty="0" sz="1100" lang="en-US"/>
          </a:p>
        </p:txBody>
      </p:sp>
      <p:sp>
        <p:nvSpPr>
          <p:cNvPr id="1048587" name="Shape 10"/>
          <p:cNvSpPr/>
          <p:nvPr/>
        </p:nvSpPr>
        <p:spPr>
          <a:xfrm>
            <a:off x="496119" y="3662660"/>
            <a:ext cx="4722763" cy="821606"/>
          </a:xfrm>
          <a:prstGeom prst="roundRect">
            <a:avLst>
              <a:gd name="adj" fmla="val 2588"/>
            </a:avLst>
          </a:prstGeom>
          <a:solidFill>
            <a:srgbClr val="C8CAC1">
              <a:alpha val="50000"/>
            </a:srgbClr>
          </a:solidFill>
        </p:spPr>
      </p:sp>
      <p:sp>
        <p:nvSpPr>
          <p:cNvPr id="1048588" name="Text 11"/>
          <p:cNvSpPr/>
          <p:nvPr/>
        </p:nvSpPr>
        <p:spPr>
          <a:xfrm>
            <a:off x="637877" y="3804419"/>
            <a:ext cx="1772022" cy="226219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📱</a:t>
            </a:r>
            <a:r>
              <a:rPr b="1" dirty="0" sz="13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NEXO JORNAL</a:t>
            </a:r>
            <a:endParaRPr dirty="0" sz="1350" lang="en-US"/>
          </a:p>
        </p:txBody>
      </p:sp>
      <p:sp>
        <p:nvSpPr>
          <p:cNvPr id="1048589" name="Text 12"/>
          <p:cNvSpPr/>
          <p:nvPr/>
        </p:nvSpPr>
        <p:spPr>
          <a:xfrm>
            <a:off x="637877" y="4115693"/>
            <a:ext cx="4439245" cy="22681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Reportagens interativas com dados e mapas</a:t>
            </a:r>
            <a:endParaRPr dirty="0" sz="1100"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Shape 0"/>
          <p:cNvSpPr/>
          <p:nvPr/>
        </p:nvSpPr>
        <p:spPr>
          <a:xfrm>
            <a:off x="827336" y="329803"/>
            <a:ext cx="818704" cy="187672"/>
          </a:xfrm>
          <a:prstGeom prst="roundRect">
            <a:avLst>
              <a:gd name="adj" fmla="val 6940"/>
            </a:avLst>
          </a:prstGeom>
          <a:solidFill>
            <a:srgbClr val="E7E7E4"/>
          </a:solidFill>
        </p:spPr>
      </p:sp>
      <p:sp>
        <p:nvSpPr>
          <p:cNvPr id="1048595" name="Text 1"/>
          <p:cNvSpPr/>
          <p:nvPr/>
        </p:nvSpPr>
        <p:spPr>
          <a:xfrm>
            <a:off x="892448" y="362322"/>
            <a:ext cx="1145679" cy="12263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8000"/>
              </a:lnSpc>
              <a:buNone/>
            </a:pPr>
            <a:r>
              <a:rPr dirty="0" sz="6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TENDÊNCIA 02 &amp; 03</a:t>
            </a:r>
            <a:endParaRPr dirty="0" sz="650" lang="en-US"/>
          </a:p>
        </p:txBody>
      </p:sp>
      <p:sp>
        <p:nvSpPr>
          <p:cNvPr id="1048596" name="Text 2"/>
          <p:cNvSpPr/>
          <p:nvPr/>
        </p:nvSpPr>
        <p:spPr>
          <a:xfrm>
            <a:off x="827336" y="550664"/>
            <a:ext cx="4102596" cy="339179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10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RA, RV E VÍDEOS CURTOS</a:t>
            </a:r>
            <a:endParaRPr dirty="0" sz="2100" lang="en-US"/>
          </a:p>
        </p:txBody>
      </p:sp>
      <p:pic>
        <p:nvPicPr>
          <p:cNvPr id="2097155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27336" y="1107951"/>
            <a:ext cx="3612207" cy="3612207"/>
          </a:xfrm>
          <a:prstGeom prst="rect"/>
        </p:spPr>
      </p:pic>
      <p:pic>
        <p:nvPicPr>
          <p:cNvPr id="2097156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27336" y="1107951"/>
            <a:ext cx="3612207" cy="3612207"/>
          </a:xfrm>
          <a:prstGeom prst="rect"/>
        </p:spPr>
      </p:pic>
      <p:sp>
        <p:nvSpPr>
          <p:cNvPr id="1048597" name="Text 3"/>
          <p:cNvSpPr/>
          <p:nvPr/>
        </p:nvSpPr>
        <p:spPr>
          <a:xfrm>
            <a:off x="4709071" y="2309664"/>
            <a:ext cx="3200623" cy="16951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0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VÍDEOS CURTOS: A NOVA LINGUAGEM</a:t>
            </a:r>
            <a:endParaRPr dirty="0" sz="1050" lang="en-US"/>
          </a:p>
        </p:txBody>
      </p:sp>
      <p:sp>
        <p:nvSpPr>
          <p:cNvPr id="1048598" name="Text 4"/>
          <p:cNvSpPr/>
          <p:nvPr/>
        </p:nvSpPr>
        <p:spPr>
          <a:xfrm>
            <a:off x="4709071" y="2562225"/>
            <a:ext cx="3612207" cy="306586"/>
          </a:xfrm>
          <a:prstGeom prst="rect"/>
          <a:noFill/>
        </p:spPr>
        <p:txBody>
          <a:bodyPr anchor="t" bIns="0" lIns="0" rIns="0" rtlCol="0" tIns="0" wrap="square">
            <a:normAutofit fontScale="76471" lnSpcReduction="20000"/>
          </a:bodyPr>
          <a:p>
            <a:pPr algn="l" indent="0" marL="0">
              <a:lnSpc>
                <a:spcPct val="118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TikTok, Reels e Shorts redefiniram o consumo de conteúdo. No jornalismo, vídeos de </a:t>
            </a:r>
            <a:r>
              <a:rPr b="1"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até 60 segundos</a:t>
            </a: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explicam fatos complexos com agilidade e alcance viral.</a:t>
            </a:r>
            <a:endParaRPr dirty="0" sz="850" lang="en-US"/>
          </a:p>
        </p:txBody>
      </p:sp>
      <p:sp>
        <p:nvSpPr>
          <p:cNvPr id="1048599" name="Shape 5"/>
          <p:cNvSpPr/>
          <p:nvPr/>
        </p:nvSpPr>
        <p:spPr>
          <a:xfrm>
            <a:off x="4709071" y="2962275"/>
            <a:ext cx="3612207" cy="545753"/>
          </a:xfrm>
          <a:prstGeom prst="roundRect">
            <a:avLst>
              <a:gd name="adj" fmla="val 2983"/>
            </a:avLst>
          </a:prstGeom>
          <a:solidFill>
            <a:srgbClr val="B6D6FC"/>
          </a:solidFill>
        </p:spPr>
      </p:sp>
      <p:pic>
        <p:nvPicPr>
          <p:cNvPr id="2097157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817566" y="3112443"/>
            <a:ext cx="135657" cy="108496"/>
          </a:xfrm>
          <a:prstGeom prst="rect"/>
        </p:spPr>
      </p:pic>
      <p:sp>
        <p:nvSpPr>
          <p:cNvPr id="1048600" name="Text 6"/>
          <p:cNvSpPr/>
          <p:nvPr/>
        </p:nvSpPr>
        <p:spPr>
          <a:xfrm>
            <a:off x="5061719" y="3072408"/>
            <a:ext cx="3151063" cy="30658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8000"/>
              </a:lnSpc>
              <a:buNone/>
            </a:pPr>
            <a:r>
              <a:rPr dirty="0" sz="8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📊</a:t>
            </a:r>
            <a:r>
              <a:rPr dirty="0" sz="8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73% dos jovens consomem notícias pelas redes sociais, segundo o Reuters Institute 2023.</a:t>
            </a:r>
            <a:endParaRPr dirty="0" sz="850"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/>
        </p:spPr>
      </p:pic>
      <p:sp>
        <p:nvSpPr>
          <p:cNvPr id="1048623" name="Shape 0"/>
          <p:cNvSpPr/>
          <p:nvPr/>
        </p:nvSpPr>
        <p:spPr>
          <a:xfrm>
            <a:off x="410840" y="388293"/>
            <a:ext cx="699046" cy="207690"/>
          </a:xfrm>
          <a:prstGeom prst="roundRect">
            <a:avLst>
              <a:gd name="adj" fmla="val 6783"/>
            </a:avLst>
          </a:prstGeom>
          <a:solidFill>
            <a:srgbClr val="E7E7E4"/>
          </a:solidFill>
        </p:spPr>
      </p:sp>
      <p:sp>
        <p:nvSpPr>
          <p:cNvPr id="1048624" name="Text 1"/>
          <p:cNvSpPr/>
          <p:nvPr/>
        </p:nvSpPr>
        <p:spPr>
          <a:xfrm>
            <a:off x="481236" y="423490"/>
            <a:ext cx="1015454" cy="13729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7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TENDÊNCIA 04</a:t>
            </a:r>
            <a:endParaRPr dirty="0" sz="700" lang="en-US"/>
          </a:p>
        </p:txBody>
      </p:sp>
      <p:sp>
        <p:nvSpPr>
          <p:cNvPr id="1048625" name="Text 2"/>
          <p:cNvSpPr/>
          <p:nvPr/>
        </p:nvSpPr>
        <p:spPr>
          <a:xfrm>
            <a:off x="410840" y="634826"/>
            <a:ext cx="4893320" cy="110058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230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ÁUDIO E NEWSLETTERS: COMUNICAÇÃO PERSONALIZADA</a:t>
            </a:r>
            <a:endParaRPr dirty="0" sz="2300" lang="en-US"/>
          </a:p>
        </p:txBody>
      </p:sp>
      <p:pic>
        <p:nvPicPr>
          <p:cNvPr id="2097162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10840" y="1881188"/>
            <a:ext cx="293489" cy="293489"/>
          </a:xfrm>
          <a:prstGeom prst="rect"/>
        </p:spPr>
      </p:pic>
      <p:sp>
        <p:nvSpPr>
          <p:cNvPr id="1048626" name="Text 3"/>
          <p:cNvSpPr/>
          <p:nvPr/>
        </p:nvSpPr>
        <p:spPr>
          <a:xfrm>
            <a:off x="410840" y="2296195"/>
            <a:ext cx="2215307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PODCASTS JORNALÍSTICOS</a:t>
            </a:r>
            <a:endParaRPr dirty="0" sz="1150" lang="en-US"/>
          </a:p>
        </p:txBody>
      </p:sp>
      <p:sp>
        <p:nvSpPr>
          <p:cNvPr id="1048627" name="Text 4"/>
          <p:cNvSpPr/>
          <p:nvPr/>
        </p:nvSpPr>
        <p:spPr>
          <a:xfrm>
            <a:off x="410840" y="2537892"/>
            <a:ext cx="4893320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Formato íntimo e profundo. Exemplos: 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REG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</a:t>
            </a:r>
            <a:endParaRPr dirty="0" sz="900" lang="en-US"/>
          </a:p>
        </p:txBody>
      </p:sp>
      <p:pic>
        <p:nvPicPr>
          <p:cNvPr id="2097163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10840" y="2904009"/>
            <a:ext cx="293489" cy="293489"/>
          </a:xfrm>
          <a:prstGeom prst="rect"/>
        </p:spPr>
      </p:pic>
      <p:sp>
        <p:nvSpPr>
          <p:cNvPr id="1048628" name="Text 5"/>
          <p:cNvSpPr/>
          <p:nvPr/>
        </p:nvSpPr>
        <p:spPr>
          <a:xfrm>
            <a:off x="410840" y="3319016"/>
            <a:ext cx="1995934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NEWSLETTERS DIGITAIS</a:t>
            </a:r>
            <a:endParaRPr dirty="0" sz="1150" lang="en-US"/>
          </a:p>
        </p:txBody>
      </p:sp>
      <p:sp>
        <p:nvSpPr>
          <p:cNvPr id="1048629" name="Text 6"/>
          <p:cNvSpPr/>
          <p:nvPr/>
        </p:nvSpPr>
        <p:spPr>
          <a:xfrm>
            <a:off x="410840" y="3560713"/>
            <a:ext cx="4893320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Curadoria direta na caixa de entrada. Exemplos: 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MOÇAMBIQUE</a:t>
            </a:r>
            <a:r>
              <a:rPr altLang="pt-PT" b="1"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endParaRPr dirty="0" sz="900" lang="en-US"/>
          </a:p>
        </p:txBody>
      </p:sp>
      <p:pic>
        <p:nvPicPr>
          <p:cNvPr id="2097164" name="Image 3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410840" y="3926830"/>
            <a:ext cx="293489" cy="293489"/>
          </a:xfrm>
          <a:prstGeom prst="rect"/>
        </p:spPr>
      </p:pic>
      <p:sp>
        <p:nvSpPr>
          <p:cNvPr id="1048630" name="Text 7"/>
          <p:cNvSpPr/>
          <p:nvPr/>
        </p:nvSpPr>
        <p:spPr>
          <a:xfrm>
            <a:off x="410840" y="4341837"/>
            <a:ext cx="1495797" cy="18343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1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PERSONALIZAÇÃO</a:t>
            </a:r>
            <a:endParaRPr dirty="0" sz="1150" lang="en-US"/>
          </a:p>
        </p:txBody>
      </p:sp>
      <p:sp>
        <p:nvSpPr>
          <p:cNvPr id="1048631" name="Text 8"/>
          <p:cNvSpPr/>
          <p:nvPr/>
        </p:nvSpPr>
        <p:spPr>
          <a:xfrm>
            <a:off x="410840" y="4583534"/>
            <a:ext cx="4893320" cy="171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2000"/>
              </a:lnSpc>
              <a:buNone/>
            </a:pPr>
            <a:r>
              <a:rPr dirty="0" sz="9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Conteúdo segmentado por perfil, comportamento e interesses aumentando engajamento e fidelidade.</a:t>
            </a:r>
            <a:endParaRPr dirty="0" sz="900"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Shape 0"/>
          <p:cNvSpPr/>
          <p:nvPr/>
        </p:nvSpPr>
        <p:spPr>
          <a:xfrm>
            <a:off x="750912" y="317897"/>
            <a:ext cx="960686" cy="192658"/>
          </a:xfrm>
          <a:prstGeom prst="roundRect">
            <a:avLst>
              <a:gd name="adj" fmla="val 6899"/>
            </a:avLst>
          </a:prstGeom>
          <a:solidFill>
            <a:srgbClr val="E7E7E4"/>
          </a:solidFill>
        </p:spPr>
      </p:sp>
      <p:sp>
        <p:nvSpPr>
          <p:cNvPr id="1048651" name="Text 1"/>
          <p:cNvSpPr/>
          <p:nvPr/>
        </p:nvSpPr>
        <p:spPr>
          <a:xfrm>
            <a:off x="817364" y="351086"/>
            <a:ext cx="1284982" cy="12628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9000"/>
              </a:lnSpc>
              <a:buNone/>
            </a:pPr>
            <a:r>
              <a:rPr dirty="0" sz="6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TENDÊNCIA 05, 06 &amp; 07</a:t>
            </a:r>
            <a:endParaRPr dirty="0" sz="650" lang="en-US"/>
          </a:p>
        </p:txBody>
      </p:sp>
      <p:sp>
        <p:nvSpPr>
          <p:cNvPr id="1048652" name="Text 2"/>
          <p:cNvSpPr/>
          <p:nvPr/>
        </p:nvSpPr>
        <p:spPr>
          <a:xfrm>
            <a:off x="750912" y="545157"/>
            <a:ext cx="7053560" cy="346100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1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TRANSMÍDIA, CONVERGÊNCIA E INOVAÇÃO</a:t>
            </a:r>
            <a:endParaRPr dirty="0" sz="2150" lang="en-US"/>
          </a:p>
        </p:txBody>
      </p:sp>
      <p:sp>
        <p:nvSpPr>
          <p:cNvPr id="1048653" name="Shape 3"/>
          <p:cNvSpPr/>
          <p:nvPr/>
        </p:nvSpPr>
        <p:spPr>
          <a:xfrm>
            <a:off x="750912" y="1118369"/>
            <a:ext cx="2499122" cy="1140544"/>
          </a:xfrm>
          <a:prstGeom prst="roundRect">
            <a:avLst>
              <a:gd name="adj" fmla="val 1457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54" name="Shape 4"/>
          <p:cNvSpPr/>
          <p:nvPr/>
        </p:nvSpPr>
        <p:spPr>
          <a:xfrm>
            <a:off x="765200" y="1132656"/>
            <a:ext cx="442987" cy="1111969"/>
          </a:xfrm>
          <a:prstGeom prst="rect"/>
          <a:solidFill>
            <a:srgbClr val="C8CAC1">
              <a:alpha val="50000"/>
            </a:srgbClr>
          </a:solidFill>
        </p:spPr>
      </p:sp>
      <p:pic>
        <p:nvPicPr>
          <p:cNvPr id="2097172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03610" y="1605558"/>
            <a:ext cx="166092" cy="166092"/>
          </a:xfrm>
          <a:prstGeom prst="rect"/>
        </p:spPr>
      </p:pic>
      <p:sp>
        <p:nvSpPr>
          <p:cNvPr id="1048655" name="Text 5"/>
          <p:cNvSpPr/>
          <p:nvPr/>
        </p:nvSpPr>
        <p:spPr>
          <a:xfrm>
            <a:off x="1294656" y="1243385"/>
            <a:ext cx="1384399" cy="17301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0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TRANSMÍDIA</a:t>
            </a:r>
            <a:endParaRPr dirty="0" sz="1050" lang="en-US"/>
          </a:p>
        </p:txBody>
      </p:sp>
      <p:sp>
        <p:nvSpPr>
          <p:cNvPr id="1048656" name="Text 6"/>
          <p:cNvSpPr/>
          <p:nvPr/>
        </p:nvSpPr>
        <p:spPr>
          <a:xfrm>
            <a:off x="1294656" y="1502866"/>
            <a:ext cx="1830363" cy="631031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9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Histórias expandidas em múltiplas plataformas </a:t>
            </a:r>
            <a:r>
              <a:rPr altLang="pt-PT"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ada canal acrescenta uma camada à narrativa. </a:t>
            </a:r>
            <a:endParaRPr dirty="0" sz="850" lang="en-US"/>
          </a:p>
        </p:txBody>
      </p:sp>
      <p:sp>
        <p:nvSpPr>
          <p:cNvPr id="1048657" name="Shape 7"/>
          <p:cNvSpPr/>
          <p:nvPr/>
        </p:nvSpPr>
        <p:spPr>
          <a:xfrm>
            <a:off x="750912" y="2345382"/>
            <a:ext cx="2499122" cy="1155799"/>
          </a:xfrm>
          <a:prstGeom prst="roundRect">
            <a:avLst>
              <a:gd name="adj" fmla="val 1437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58" name="Shape 8"/>
          <p:cNvSpPr/>
          <p:nvPr/>
        </p:nvSpPr>
        <p:spPr>
          <a:xfrm>
            <a:off x="765200" y="2359670"/>
            <a:ext cx="442987" cy="1127224"/>
          </a:xfrm>
          <a:prstGeom prst="rect"/>
          <a:solidFill>
            <a:srgbClr val="C8CAC1">
              <a:alpha val="50000"/>
            </a:srgbClr>
          </a:solidFill>
        </p:spPr>
      </p:sp>
      <p:pic>
        <p:nvPicPr>
          <p:cNvPr id="2097173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903610" y="2840236"/>
            <a:ext cx="166092" cy="166092"/>
          </a:xfrm>
          <a:prstGeom prst="rect"/>
        </p:spPr>
      </p:pic>
      <p:sp>
        <p:nvSpPr>
          <p:cNvPr id="1048659" name="Text 9"/>
          <p:cNvSpPr/>
          <p:nvPr/>
        </p:nvSpPr>
        <p:spPr>
          <a:xfrm>
            <a:off x="1294656" y="2470398"/>
            <a:ext cx="1830363" cy="346025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10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CONVERGÊNCIA DIGITAL</a:t>
            </a:r>
            <a:endParaRPr dirty="0" sz="1050" lang="en-US"/>
          </a:p>
        </p:txBody>
      </p:sp>
      <p:sp>
        <p:nvSpPr>
          <p:cNvPr id="1048660" name="Text 10"/>
          <p:cNvSpPr/>
          <p:nvPr/>
        </p:nvSpPr>
        <p:spPr>
          <a:xfrm>
            <a:off x="1294656" y="2902893"/>
            <a:ext cx="1830363" cy="473273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9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Integração entre TV, rádio, internet e redes sociais em ecossistemas multimídia unificados.</a:t>
            </a:r>
            <a:endParaRPr dirty="0" sz="850" lang="en-US"/>
          </a:p>
        </p:txBody>
      </p:sp>
      <p:sp>
        <p:nvSpPr>
          <p:cNvPr id="1048661" name="Shape 11"/>
          <p:cNvSpPr/>
          <p:nvPr/>
        </p:nvSpPr>
        <p:spPr>
          <a:xfrm>
            <a:off x="750912" y="3587651"/>
            <a:ext cx="2499122" cy="1140544"/>
          </a:xfrm>
          <a:prstGeom prst="roundRect">
            <a:avLst>
              <a:gd name="adj" fmla="val 1457"/>
            </a:avLst>
          </a:prstGeom>
          <a:solidFill>
            <a:srgbClr val="E8E8E3"/>
          </a:solidFill>
          <a:ln w="14288">
            <a:solidFill>
              <a:srgbClr val="C8CAC1"/>
            </a:solidFill>
            <a:prstDash val="solid"/>
          </a:ln>
        </p:spPr>
      </p:sp>
      <p:sp>
        <p:nvSpPr>
          <p:cNvPr id="1048662" name="Shape 12"/>
          <p:cNvSpPr/>
          <p:nvPr/>
        </p:nvSpPr>
        <p:spPr>
          <a:xfrm>
            <a:off x="765200" y="3601938"/>
            <a:ext cx="442987" cy="1111969"/>
          </a:xfrm>
          <a:prstGeom prst="rect"/>
          <a:solidFill>
            <a:srgbClr val="C8CAC1">
              <a:alpha val="50000"/>
            </a:srgbClr>
          </a:solidFill>
        </p:spPr>
      </p:sp>
      <p:pic>
        <p:nvPicPr>
          <p:cNvPr id="2097174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903610" y="4074840"/>
            <a:ext cx="166092" cy="166092"/>
          </a:xfrm>
          <a:prstGeom prst="rect"/>
        </p:spPr>
      </p:pic>
      <p:sp>
        <p:nvSpPr>
          <p:cNvPr id="1048663" name="Text 13"/>
          <p:cNvSpPr/>
          <p:nvPr/>
        </p:nvSpPr>
        <p:spPr>
          <a:xfrm>
            <a:off x="1294656" y="3712666"/>
            <a:ext cx="1384399" cy="17301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10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IA &amp; MOBILE</a:t>
            </a:r>
            <a:endParaRPr dirty="0" sz="1050" lang="en-US"/>
          </a:p>
        </p:txBody>
      </p:sp>
      <p:sp>
        <p:nvSpPr>
          <p:cNvPr id="1048664" name="Text 14"/>
          <p:cNvSpPr/>
          <p:nvPr/>
        </p:nvSpPr>
        <p:spPr>
          <a:xfrm>
            <a:off x="1294656" y="3972148"/>
            <a:ext cx="1830363" cy="631031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9000"/>
              </a:lnSpc>
              <a:buNone/>
            </a:pPr>
            <a:r>
              <a:rPr dirty="0" sz="85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Inteligência artificial gera resumos, traduz conteúdos e personaliza feeds. O mobile é o principal dispositivo de consumo.</a:t>
            </a:r>
            <a:endParaRPr dirty="0" sz="850" lang="en-US"/>
          </a:p>
        </p:txBody>
      </p:sp>
      <p:pic>
        <p:nvPicPr>
          <p:cNvPr id="2097175" name="Image 3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3524920" y="1542678"/>
            <a:ext cx="4872782" cy="2761208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ext 0"/>
          <p:cNvSpPr/>
          <p:nvPr/>
        </p:nvSpPr>
        <p:spPr>
          <a:xfrm>
            <a:off x="496119" y="511076"/>
            <a:ext cx="8241432" cy="442987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27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VANTAGENS DAS NARRATIVAS DIGITAIS</a:t>
            </a:r>
            <a:endParaRPr dirty="0" sz="2750" lang="en-US"/>
          </a:p>
        </p:txBody>
      </p:sp>
      <p:sp>
        <p:nvSpPr>
          <p:cNvPr id="1048682" name="Text 1"/>
          <p:cNvSpPr/>
          <p:nvPr/>
        </p:nvSpPr>
        <p:spPr>
          <a:xfrm>
            <a:off x="496119" y="1308422"/>
            <a:ext cx="3987254" cy="467841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83000"/>
              </a:lnSpc>
              <a:buNone/>
            </a:pPr>
            <a:r>
              <a:rPr b="1" dirty="0" sz="36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5B+</a:t>
            </a:r>
            <a:endParaRPr dirty="0" sz="3650" lang="en-US"/>
          </a:p>
        </p:txBody>
      </p:sp>
      <p:sp>
        <p:nvSpPr>
          <p:cNvPr id="1048683" name="Text 2"/>
          <p:cNvSpPr/>
          <p:nvPr/>
        </p:nvSpPr>
        <p:spPr>
          <a:xfrm>
            <a:off x="1381944" y="1953369"/>
            <a:ext cx="2215604" cy="221456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PESSOAS CONECTADAS</a:t>
            </a:r>
            <a:endParaRPr dirty="0" sz="1350" lang="en-US"/>
          </a:p>
        </p:txBody>
      </p:sp>
      <p:sp>
        <p:nvSpPr>
          <p:cNvPr id="1048684" name="Text 3"/>
          <p:cNvSpPr/>
          <p:nvPr/>
        </p:nvSpPr>
        <p:spPr>
          <a:xfrm>
            <a:off x="496119" y="2259881"/>
            <a:ext cx="3987254" cy="226814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Usuários de internet no mundo em 2024</a:t>
            </a:r>
            <a:endParaRPr dirty="0" sz="1100" lang="en-US"/>
          </a:p>
        </p:txBody>
      </p:sp>
      <p:sp>
        <p:nvSpPr>
          <p:cNvPr id="1048685" name="Text 4"/>
          <p:cNvSpPr/>
          <p:nvPr/>
        </p:nvSpPr>
        <p:spPr>
          <a:xfrm>
            <a:off x="4660553" y="1308422"/>
            <a:ext cx="3987329" cy="467841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83000"/>
              </a:lnSpc>
              <a:buNone/>
            </a:pPr>
            <a:r>
              <a:rPr b="1" dirty="0" sz="36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3H</a:t>
            </a:r>
            <a:endParaRPr dirty="0" sz="3650" lang="en-US"/>
          </a:p>
        </p:txBody>
      </p:sp>
      <p:sp>
        <p:nvSpPr>
          <p:cNvPr id="1048686" name="Text 5"/>
          <p:cNvSpPr/>
          <p:nvPr/>
        </p:nvSpPr>
        <p:spPr>
          <a:xfrm>
            <a:off x="5768206" y="1953369"/>
            <a:ext cx="1772022" cy="221456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TEMPO DIÁRIO</a:t>
            </a:r>
            <a:endParaRPr dirty="0" sz="1350" lang="en-US"/>
          </a:p>
        </p:txBody>
      </p:sp>
      <p:sp>
        <p:nvSpPr>
          <p:cNvPr id="1048687" name="Text 6"/>
          <p:cNvSpPr/>
          <p:nvPr/>
        </p:nvSpPr>
        <p:spPr>
          <a:xfrm>
            <a:off x="4660553" y="2259881"/>
            <a:ext cx="3987329" cy="226814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Média de consumo de mídia digital por pessoa</a:t>
            </a:r>
            <a:endParaRPr dirty="0" sz="1100" lang="en-US"/>
          </a:p>
        </p:txBody>
      </p:sp>
      <p:sp>
        <p:nvSpPr>
          <p:cNvPr id="1048688" name="Text 7"/>
          <p:cNvSpPr/>
          <p:nvPr/>
        </p:nvSpPr>
        <p:spPr>
          <a:xfrm>
            <a:off x="496119" y="2841054"/>
            <a:ext cx="3987254" cy="467841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83000"/>
              </a:lnSpc>
              <a:buNone/>
            </a:pPr>
            <a:r>
              <a:rPr b="1" dirty="0" sz="36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90%</a:t>
            </a:r>
            <a:endParaRPr dirty="0" sz="3650" lang="en-US"/>
          </a:p>
        </p:txBody>
      </p:sp>
      <p:sp>
        <p:nvSpPr>
          <p:cNvPr id="1048689" name="Text 8"/>
          <p:cNvSpPr/>
          <p:nvPr/>
        </p:nvSpPr>
        <p:spPr>
          <a:xfrm>
            <a:off x="1603697" y="3486001"/>
            <a:ext cx="1772022" cy="221456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ALCANCE MOBILE</a:t>
            </a:r>
            <a:endParaRPr dirty="0" sz="1350" lang="en-US"/>
          </a:p>
        </p:txBody>
      </p:sp>
      <p:sp>
        <p:nvSpPr>
          <p:cNvPr id="1048690" name="Text 9"/>
          <p:cNvSpPr/>
          <p:nvPr/>
        </p:nvSpPr>
        <p:spPr>
          <a:xfrm>
            <a:off x="496119" y="3792513"/>
            <a:ext cx="3987254" cy="226814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Do tráfego digital vem de dispositivos móveis</a:t>
            </a:r>
            <a:endParaRPr dirty="0" sz="1100" lang="en-US"/>
          </a:p>
        </p:txBody>
      </p:sp>
      <p:sp>
        <p:nvSpPr>
          <p:cNvPr id="1048691" name="Text 10"/>
          <p:cNvSpPr/>
          <p:nvPr/>
        </p:nvSpPr>
        <p:spPr>
          <a:xfrm>
            <a:off x="4660553" y="2841054"/>
            <a:ext cx="3987329" cy="467841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83000"/>
              </a:lnSpc>
              <a:buNone/>
            </a:pPr>
            <a:r>
              <a:rPr b="1" dirty="0" sz="36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2X</a:t>
            </a:r>
            <a:endParaRPr dirty="0" sz="3650" lang="en-US"/>
          </a:p>
        </p:txBody>
      </p:sp>
      <p:sp>
        <p:nvSpPr>
          <p:cNvPr id="1048692" name="Text 11"/>
          <p:cNvSpPr/>
          <p:nvPr/>
        </p:nvSpPr>
        <p:spPr>
          <a:xfrm>
            <a:off x="5643339" y="3486001"/>
            <a:ext cx="2021681" cy="221456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04000"/>
              </a:lnSpc>
              <a:buNone/>
            </a:pPr>
            <a:r>
              <a:rPr b="1" dirty="0" sz="1350" lang="en-US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MAIS ENGAJAMENTO</a:t>
            </a:r>
            <a:endParaRPr dirty="0" sz="1350" lang="en-US"/>
          </a:p>
        </p:txBody>
      </p:sp>
      <p:sp>
        <p:nvSpPr>
          <p:cNvPr id="1048693" name="Text 12"/>
          <p:cNvSpPr/>
          <p:nvPr/>
        </p:nvSpPr>
        <p:spPr>
          <a:xfrm>
            <a:off x="4660553" y="3792513"/>
            <a:ext cx="3987329" cy="226814"/>
          </a:xfrm>
          <a:prstGeom prst="rect"/>
          <a:noFill/>
        </p:spPr>
        <p:txBody>
          <a:bodyPr anchor="t" bIns="0" lIns="0" rIns="0" rtlCol="0" tIns="0" wrap="none"/>
          <a:p>
            <a:pPr algn="ctr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Conteúdo interativo gera o dobro de interação</a:t>
            </a:r>
            <a:endParaRPr dirty="0" sz="1100" lang="en-US"/>
          </a:p>
        </p:txBody>
      </p:sp>
      <p:sp>
        <p:nvSpPr>
          <p:cNvPr id="1048694" name="Text 13"/>
          <p:cNvSpPr/>
          <p:nvPr/>
        </p:nvSpPr>
        <p:spPr>
          <a:xfrm>
            <a:off x="496119" y="4178796"/>
            <a:ext cx="8151763" cy="4536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As narrativas digitais oferecem </a:t>
            </a:r>
            <a:r>
              <a:rPr b="1"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interatividade, rapidez, alcance global e participação ativa do público</a:t>
            </a:r>
            <a:r>
              <a:rPr dirty="0" sz="1100" lang="en-US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— transformando espectadores em co-criadores de conteúdo.</a:t>
            </a:r>
            <a:endParaRPr dirty="0" sz="110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/>
        </p:spPr>
      </p:pic>
      <p:sp>
        <p:nvSpPr>
          <p:cNvPr id="1048699" name="Text 0"/>
          <p:cNvSpPr/>
          <p:nvPr/>
        </p:nvSpPr>
        <p:spPr>
          <a:xfrm>
            <a:off x="348853" y="298996"/>
            <a:ext cx="5017294" cy="622995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b="1" dirty="0" sz="1950" lang="en-US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DESAFIOS E RISCOS DO ECOSSISTEMA DIGITAL</a:t>
            </a:r>
            <a:endParaRPr dirty="0" sz="1950" lang="en-US"/>
          </a:p>
        </p:txBody>
      </p:sp>
      <p:sp>
        <p:nvSpPr>
          <p:cNvPr id="1048700" name="Shape 1"/>
          <p:cNvSpPr/>
          <p:nvPr/>
        </p:nvSpPr>
        <p:spPr>
          <a:xfrm>
            <a:off x="348853" y="1027063"/>
            <a:ext cx="5017294" cy="901824"/>
          </a:xfrm>
          <a:prstGeom prst="roundRect">
            <a:avLst>
              <a:gd name="adj" fmla="val 1658"/>
            </a:avLst>
          </a:prstGeom>
          <a:solidFill>
            <a:srgbClr val="D8D9D2"/>
          </a:solidFill>
        </p:spPr>
      </p:sp>
      <p:sp>
        <p:nvSpPr>
          <p:cNvPr id="1048701" name="Shape 2"/>
          <p:cNvSpPr/>
          <p:nvPr/>
        </p:nvSpPr>
        <p:spPr>
          <a:xfrm>
            <a:off x="448494" y="1126703"/>
            <a:ext cx="298996" cy="298996"/>
          </a:xfrm>
          <a:prstGeom prst="roundRect">
            <a:avLst>
              <a:gd name="adj" fmla="val 19112057"/>
            </a:avLst>
          </a:prstGeom>
          <a:solidFill>
            <a:srgbClr val="C8CAC1"/>
          </a:solidFill>
        </p:spPr>
      </p:sp>
      <p:pic>
        <p:nvPicPr>
          <p:cNvPr id="2097181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30721" y="1208931"/>
            <a:ext cx="134541" cy="134541"/>
          </a:xfrm>
          <a:prstGeom prst="rect"/>
        </p:spPr>
      </p:pic>
      <p:sp>
        <p:nvSpPr>
          <p:cNvPr id="1048702" name="Text 3"/>
          <p:cNvSpPr/>
          <p:nvPr/>
        </p:nvSpPr>
        <p:spPr>
          <a:xfrm>
            <a:off x="448494" y="1495723"/>
            <a:ext cx="1245989" cy="15567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9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FAKE NEWS</a:t>
            </a:r>
            <a:endParaRPr dirty="0" sz="950" lang="en-US"/>
          </a:p>
        </p:txBody>
      </p:sp>
      <p:sp>
        <p:nvSpPr>
          <p:cNvPr id="1048703" name="Text 4"/>
          <p:cNvSpPr/>
          <p:nvPr/>
        </p:nvSpPr>
        <p:spPr>
          <a:xfrm>
            <a:off x="448494" y="1693441"/>
            <a:ext cx="4818013" cy="135806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4000"/>
              </a:lnSpc>
              <a:buNone/>
            </a:pPr>
            <a:r>
              <a:rPr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Desinformação deliberada que distorce fa</a:t>
            </a:r>
            <a:r>
              <a:rPr altLang="pt-PT"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</a:t>
            </a:r>
            <a:r>
              <a:rPr altLang="pt-PT"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</a:t>
            </a:r>
            <a:r>
              <a:rPr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os e manipula opiniões em escala viral.</a:t>
            </a:r>
            <a:endParaRPr dirty="0" sz="750" lang="en-US"/>
          </a:p>
        </p:txBody>
      </p:sp>
      <p:sp>
        <p:nvSpPr>
          <p:cNvPr id="1048704" name="Shape 5"/>
          <p:cNvSpPr/>
          <p:nvPr/>
        </p:nvSpPr>
        <p:spPr>
          <a:xfrm>
            <a:off x="348853" y="1998911"/>
            <a:ext cx="5017294" cy="901824"/>
          </a:xfrm>
          <a:prstGeom prst="roundRect">
            <a:avLst>
              <a:gd name="adj" fmla="val 1658"/>
            </a:avLst>
          </a:prstGeom>
          <a:solidFill>
            <a:srgbClr val="D8D9D2"/>
          </a:solidFill>
        </p:spPr>
      </p:sp>
      <p:sp>
        <p:nvSpPr>
          <p:cNvPr id="1048705" name="Shape 6"/>
          <p:cNvSpPr/>
          <p:nvPr/>
        </p:nvSpPr>
        <p:spPr>
          <a:xfrm>
            <a:off x="448494" y="2098551"/>
            <a:ext cx="298996" cy="298996"/>
          </a:xfrm>
          <a:prstGeom prst="roundRect">
            <a:avLst>
              <a:gd name="adj" fmla="val 19112057"/>
            </a:avLst>
          </a:prstGeom>
          <a:solidFill>
            <a:srgbClr val="C8CAC1"/>
          </a:solidFill>
        </p:spPr>
      </p:sp>
      <p:pic>
        <p:nvPicPr>
          <p:cNvPr id="2097182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530721" y="2180779"/>
            <a:ext cx="134541" cy="134541"/>
          </a:xfrm>
          <a:prstGeom prst="rect"/>
        </p:spPr>
      </p:pic>
      <p:sp>
        <p:nvSpPr>
          <p:cNvPr id="1048706" name="Text 7"/>
          <p:cNvSpPr/>
          <p:nvPr/>
        </p:nvSpPr>
        <p:spPr>
          <a:xfrm>
            <a:off x="448494" y="2467570"/>
            <a:ext cx="1797844" cy="15567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9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EXCESSO DE INFORMAÇÃO</a:t>
            </a:r>
            <a:endParaRPr dirty="0" sz="950" lang="en-US"/>
          </a:p>
        </p:txBody>
      </p:sp>
      <p:sp>
        <p:nvSpPr>
          <p:cNvPr id="1048707" name="Text 8"/>
          <p:cNvSpPr/>
          <p:nvPr/>
        </p:nvSpPr>
        <p:spPr>
          <a:xfrm>
            <a:off x="448494" y="2665288"/>
            <a:ext cx="4818013" cy="135806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4000"/>
              </a:lnSpc>
              <a:buNone/>
            </a:pPr>
            <a:r>
              <a:rPr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 sobrecarga de conteúdo dificulta a curadoria e a verificação de fontes confiáveis.</a:t>
            </a:r>
            <a:endParaRPr dirty="0" sz="750" lang="en-US"/>
          </a:p>
        </p:txBody>
      </p:sp>
      <p:sp>
        <p:nvSpPr>
          <p:cNvPr id="1048708" name="Shape 9"/>
          <p:cNvSpPr/>
          <p:nvPr/>
        </p:nvSpPr>
        <p:spPr>
          <a:xfrm>
            <a:off x="348853" y="2970758"/>
            <a:ext cx="5017294" cy="901824"/>
          </a:xfrm>
          <a:prstGeom prst="roundRect">
            <a:avLst>
              <a:gd name="adj" fmla="val 1658"/>
            </a:avLst>
          </a:prstGeom>
          <a:solidFill>
            <a:srgbClr val="D8D9D2"/>
          </a:solidFill>
        </p:spPr>
      </p:sp>
      <p:sp>
        <p:nvSpPr>
          <p:cNvPr id="1048709" name="Shape 10"/>
          <p:cNvSpPr/>
          <p:nvPr/>
        </p:nvSpPr>
        <p:spPr>
          <a:xfrm>
            <a:off x="448494" y="3070399"/>
            <a:ext cx="298996" cy="298996"/>
          </a:xfrm>
          <a:prstGeom prst="roundRect">
            <a:avLst>
              <a:gd name="adj" fmla="val 19112057"/>
            </a:avLst>
          </a:prstGeom>
          <a:solidFill>
            <a:srgbClr val="C8CAC1"/>
          </a:solidFill>
        </p:spPr>
      </p:sp>
      <p:pic>
        <p:nvPicPr>
          <p:cNvPr id="2097183" name="Image 3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530721" y="3152626"/>
            <a:ext cx="134541" cy="134541"/>
          </a:xfrm>
          <a:prstGeom prst="rect"/>
        </p:spPr>
      </p:pic>
      <p:sp>
        <p:nvSpPr>
          <p:cNvPr id="1048710" name="Text 11"/>
          <p:cNvSpPr/>
          <p:nvPr/>
        </p:nvSpPr>
        <p:spPr>
          <a:xfrm>
            <a:off x="448494" y="3439418"/>
            <a:ext cx="2016398" cy="15567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9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DEPENDÊNCIA TECNOLÓGICA</a:t>
            </a:r>
            <a:endParaRPr dirty="0" sz="950" lang="en-US"/>
          </a:p>
        </p:txBody>
      </p:sp>
      <p:sp>
        <p:nvSpPr>
          <p:cNvPr id="1048711" name="Text 12"/>
          <p:cNvSpPr/>
          <p:nvPr/>
        </p:nvSpPr>
        <p:spPr>
          <a:xfrm>
            <a:off x="448494" y="3637136"/>
            <a:ext cx="4818013" cy="135806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4000"/>
              </a:lnSpc>
              <a:buNone/>
            </a:pPr>
            <a:r>
              <a:rPr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 uso excessivo de plataformas digitais impacta saúde mental e concentração.</a:t>
            </a:r>
            <a:endParaRPr dirty="0" sz="750" lang="en-US"/>
          </a:p>
        </p:txBody>
      </p:sp>
      <p:sp>
        <p:nvSpPr>
          <p:cNvPr id="1048712" name="Shape 13"/>
          <p:cNvSpPr/>
          <p:nvPr/>
        </p:nvSpPr>
        <p:spPr>
          <a:xfrm>
            <a:off x="348853" y="3942606"/>
            <a:ext cx="5017294" cy="901824"/>
          </a:xfrm>
          <a:prstGeom prst="roundRect">
            <a:avLst>
              <a:gd name="adj" fmla="val 1658"/>
            </a:avLst>
          </a:prstGeom>
          <a:solidFill>
            <a:srgbClr val="D8D9D2"/>
          </a:solidFill>
        </p:spPr>
      </p:sp>
      <p:sp>
        <p:nvSpPr>
          <p:cNvPr id="1048713" name="Shape 14"/>
          <p:cNvSpPr/>
          <p:nvPr/>
        </p:nvSpPr>
        <p:spPr>
          <a:xfrm>
            <a:off x="448494" y="4042246"/>
            <a:ext cx="298996" cy="298996"/>
          </a:xfrm>
          <a:prstGeom prst="roundRect">
            <a:avLst>
              <a:gd name="adj" fmla="val 19112057"/>
            </a:avLst>
          </a:prstGeom>
          <a:solidFill>
            <a:srgbClr val="C8CAC1"/>
          </a:solidFill>
        </p:spPr>
      </p:sp>
      <p:pic>
        <p:nvPicPr>
          <p:cNvPr id="2097184" name="Image 4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530721" y="4124474"/>
            <a:ext cx="134541" cy="134541"/>
          </a:xfrm>
          <a:prstGeom prst="rect"/>
        </p:spPr>
      </p:pic>
      <p:sp>
        <p:nvSpPr>
          <p:cNvPr id="1048714" name="Text 15"/>
          <p:cNvSpPr/>
          <p:nvPr/>
        </p:nvSpPr>
        <p:spPr>
          <a:xfrm>
            <a:off x="448494" y="4411266"/>
            <a:ext cx="1245989" cy="15567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b="1" dirty="0" sz="950" lang="en-US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ÉTICA DIGITAL</a:t>
            </a:r>
            <a:endParaRPr dirty="0" sz="950" lang="en-US"/>
          </a:p>
        </p:txBody>
      </p:sp>
      <p:sp>
        <p:nvSpPr>
          <p:cNvPr id="1048715" name="Text 16"/>
          <p:cNvSpPr/>
          <p:nvPr/>
        </p:nvSpPr>
        <p:spPr>
          <a:xfrm>
            <a:off x="448494" y="4608984"/>
            <a:ext cx="4818013" cy="135806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4000"/>
              </a:lnSpc>
              <a:buNone/>
            </a:pPr>
            <a:r>
              <a:rPr dirty="0" sz="750" lang="en-US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 velocidade exige responsabilidade: checagem de fatos, transparência e privacidade.</a:t>
            </a:r>
            <a:endParaRPr dirty="0" sz="750"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SM-A145F</dc:creator>
  <dcterms:created xsi:type="dcterms:W3CDTF">2026-05-26T12:05:14Z</dcterms:created>
  <dcterms:modified xsi:type="dcterms:W3CDTF">2026-05-26T17:17:52Z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7aaaf994afdf441bacb9d0070cb7f43d</vt:lpwstr>
  </property>
</Properties>
</file>